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7" r:id="rId4"/>
    <p:sldId id="258" r:id="rId5"/>
    <p:sldId id="257" r:id="rId6"/>
    <p:sldId id="270" r:id="rId7"/>
    <p:sldId id="268" r:id="rId8"/>
    <p:sldId id="269" r:id="rId9"/>
    <p:sldId id="260" r:id="rId10"/>
    <p:sldId id="261" r:id="rId11"/>
    <p:sldId id="262" r:id="rId12"/>
    <p:sldId id="263" r:id="rId13"/>
    <p:sldId id="264" r:id="rId14"/>
    <p:sldId id="265" r:id="rId15"/>
    <p:sldId id="266"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10/19/2020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10/19/2020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10/19/2020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5125305" y="1488985"/>
            <a:ext cx="6264350" cy="169685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10/19/2020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10/19/2020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10/19/2020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10/19/2020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8DFA83-713A-3445-BB99-7778AA1493E7}"/>
              </a:ext>
            </a:extLst>
          </p:cNvPr>
          <p:cNvSpPr>
            <a:spLocks noGrp="1"/>
          </p:cNvSpPr>
          <p:nvPr>
            <p:ph type="ctrTitle"/>
          </p:nvPr>
        </p:nvSpPr>
        <p:spPr>
          <a:xfrm>
            <a:off x="1705658" y="2057645"/>
            <a:ext cx="8679915" cy="1748729"/>
          </a:xfrm>
        </p:spPr>
        <p:txBody>
          <a:bodyPr/>
          <a:lstStyle/>
          <a:p>
            <a:r>
              <a:rPr lang="tr-TR"/>
              <a:t>Şehit Hikmet Aktaş Ortaokulu</a:t>
            </a:r>
          </a:p>
        </p:txBody>
      </p:sp>
      <p:sp>
        <p:nvSpPr>
          <p:cNvPr id="3" name="Alt Başlık 2">
            <a:extLst>
              <a:ext uri="{FF2B5EF4-FFF2-40B4-BE49-F238E27FC236}">
                <a16:creationId xmlns:a16="http://schemas.microsoft.com/office/drawing/2014/main" id="{2A16A3D2-A620-9643-BE09-EA2695A3CA53}"/>
              </a:ext>
            </a:extLst>
          </p:cNvPr>
          <p:cNvSpPr>
            <a:spLocks noGrp="1"/>
          </p:cNvSpPr>
          <p:nvPr>
            <p:ph type="subTitle" idx="1"/>
          </p:nvPr>
        </p:nvSpPr>
        <p:spPr/>
        <p:txBody>
          <a:bodyPr/>
          <a:lstStyle/>
          <a:p>
            <a:r>
              <a:rPr lang="tr-TR"/>
              <a:t>Pandemi Kurulu</a:t>
            </a:r>
          </a:p>
        </p:txBody>
      </p:sp>
    </p:spTree>
    <p:extLst>
      <p:ext uri="{BB962C8B-B14F-4D97-AF65-F5344CB8AC3E}">
        <p14:creationId xmlns:p14="http://schemas.microsoft.com/office/powerpoint/2010/main" val="3925821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51B07E1-6523-8947-B1A6-9819EEFA5FEB}"/>
              </a:ext>
            </a:extLst>
          </p:cNvPr>
          <p:cNvSpPr>
            <a:spLocks noGrp="1"/>
          </p:cNvSpPr>
          <p:nvPr>
            <p:ph type="title"/>
          </p:nvPr>
        </p:nvSpPr>
        <p:spPr/>
        <p:txBody>
          <a:bodyPr/>
          <a:lstStyle/>
          <a:p>
            <a:r>
              <a:rPr lang="tr-TR"/>
              <a:t>Okula Giriş ve Çıkışlar</a:t>
            </a:r>
          </a:p>
        </p:txBody>
      </p:sp>
      <p:sp>
        <p:nvSpPr>
          <p:cNvPr id="3" name="İçerik Yer Tutucusu 2">
            <a:extLst>
              <a:ext uri="{FF2B5EF4-FFF2-40B4-BE49-F238E27FC236}">
                <a16:creationId xmlns:a16="http://schemas.microsoft.com/office/drawing/2014/main" id="{EDFD7CE0-26A5-6449-BB1C-45CE109101BB}"/>
              </a:ext>
            </a:extLst>
          </p:cNvPr>
          <p:cNvSpPr>
            <a:spLocks noGrp="1"/>
          </p:cNvSpPr>
          <p:nvPr>
            <p:ph idx="1"/>
          </p:nvPr>
        </p:nvSpPr>
        <p:spPr/>
        <p:txBody>
          <a:bodyPr>
            <a:normAutofit fontScale="92500" lnSpcReduction="10000"/>
          </a:bodyPr>
          <a:lstStyle/>
          <a:p>
            <a:r>
              <a:rPr lang="tr-TR"/>
              <a:t>EĞİTİM-ÖĞRETİM SÜRESİ BOYUNCA ÖĞRENCİ, PERSONEL VE VELİLERİMİZİN UYMASI VE ALMASI GEREKEN ÖNLEMLER</a:t>
            </a:r>
          </a:p>
          <a:p>
            <a:r>
              <a:rPr lang="tr-TR"/>
              <a:t>Okula giriş ve çıkışlar •  </a:t>
            </a:r>
          </a:p>
          <a:p>
            <a:pPr algn="just"/>
            <a:r>
              <a:rPr lang="tr-TR"/>
              <a:t>Velilerimiz zorunlu durumlar dışında Okul binalarına giriş yapamayacaktır. Veli görüşmeleri dahil bilgilendirme toplantıları önceden randevu alınarak idareye bilgi verilerek yapılacaktır. Bu şekilde organize edilemeyecek toplantılar ise minimum katılımcı maksimum hijyen koşullarıyla düzenlenecektir.  Okula girişin zorunlu olduğu durumlarda velilerimiz randevu alarak, yanlarında getirdikleri maske ve koruyucu malzemeleriyle gerekli önlemleri alarak Okula giriş yapabileceklerdir. Öğrencilerin Okul binasına giriş ve çıkışları sosyal mesafe kurallarına uygun olarak gerçekleştirilecektir.•  Tüm öğrenci ve çalışanlarımızın Okul içerisinde tüm mekanlarda maske takmaları zorunludur.</a:t>
            </a:r>
          </a:p>
        </p:txBody>
      </p:sp>
    </p:spTree>
    <p:extLst>
      <p:ext uri="{BB962C8B-B14F-4D97-AF65-F5344CB8AC3E}">
        <p14:creationId xmlns:p14="http://schemas.microsoft.com/office/powerpoint/2010/main" val="399785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97605F-376C-444D-B423-D0C2CA2A2BD8}"/>
              </a:ext>
            </a:extLst>
          </p:cNvPr>
          <p:cNvSpPr>
            <a:spLocks noGrp="1"/>
          </p:cNvSpPr>
          <p:nvPr>
            <p:ph type="title"/>
          </p:nvPr>
        </p:nvSpPr>
        <p:spPr/>
        <p:txBody>
          <a:bodyPr/>
          <a:lstStyle/>
          <a:p>
            <a:r>
              <a:rPr lang="tr-TR"/>
              <a:t>Maske Kullanımı</a:t>
            </a:r>
          </a:p>
        </p:txBody>
      </p:sp>
      <p:sp>
        <p:nvSpPr>
          <p:cNvPr id="3" name="İçerik Yer Tutucusu 2">
            <a:extLst>
              <a:ext uri="{FF2B5EF4-FFF2-40B4-BE49-F238E27FC236}">
                <a16:creationId xmlns:a16="http://schemas.microsoft.com/office/drawing/2014/main" id="{8A0D04FA-3E1D-6047-A9E3-DD7BCD5257D7}"/>
              </a:ext>
            </a:extLst>
          </p:cNvPr>
          <p:cNvSpPr>
            <a:spLocks noGrp="1"/>
          </p:cNvSpPr>
          <p:nvPr>
            <p:ph idx="1"/>
          </p:nvPr>
        </p:nvSpPr>
        <p:spPr>
          <a:xfrm>
            <a:off x="5011290" y="624593"/>
            <a:ext cx="6281873" cy="5248622"/>
          </a:xfrm>
        </p:spPr>
        <p:txBody>
          <a:bodyPr>
            <a:normAutofit fontScale="92500" lnSpcReduction="10000"/>
          </a:bodyPr>
          <a:lstStyle/>
          <a:p>
            <a:pPr algn="just"/>
            <a:r>
              <a:rPr lang="tr-TR"/>
              <a:t>•  Maskenin alt kısmı aşağı doğru çekilerek  ağız ve çene kapatılmalıdır.  •  Nefes aldığımızda kenarlardan hava sızıntısı olmadığına emin olunmalıdır. •  Maskenin yanında koruyucu, gözlük kullanılan durumda gözlükte buğulanma oluyorsa maskenin yüze tam olarak oturması sağlanmalıdır. •  Kullanımdan hemen sonra tek kullanımlık maske biyolojik risklere özel kapalı bir atık kutusuna atılmalıdır.  Tüm öğrenci ve çalışanlar yanlarında yedek maske bulundurmalıdır.•  Tekrar kullanılabilir ibaresi olan maskeler saklama ve temizlik şartlarını karşılayacak şekilde saklanmalı, kullanım süresi dolanlar biyolojik risklere özel kapalı bir atık kutusuna atılmalıdır. •  Maskeye dokunduktan veya attıktan sonra eller su ve sabun ile temizlenmeli, su ve sabuna erişimin olmadığı durumlarda alkol bazlı bir el antiseptiği kullanılmalıdır. •  Maskenin dış yüzeyi ile temas edilmemeli;  temas edilmesi durumunda eller su ve sabunla yıkanmalı   veya el antiseptiği kullanılmalıdır.</a:t>
            </a:r>
          </a:p>
        </p:txBody>
      </p:sp>
    </p:spTree>
    <p:extLst>
      <p:ext uri="{BB962C8B-B14F-4D97-AF65-F5344CB8AC3E}">
        <p14:creationId xmlns:p14="http://schemas.microsoft.com/office/powerpoint/2010/main" val="2828122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AD54D4C-CEA1-104E-8DC6-2A01CB40EC66}"/>
              </a:ext>
            </a:extLst>
          </p:cNvPr>
          <p:cNvSpPr>
            <a:spLocks noGrp="1"/>
          </p:cNvSpPr>
          <p:nvPr>
            <p:ph type="title"/>
          </p:nvPr>
        </p:nvSpPr>
        <p:spPr/>
        <p:txBody>
          <a:bodyPr/>
          <a:lstStyle/>
          <a:p>
            <a:r>
              <a:rPr lang="tr-TR"/>
              <a:t>El Yıkama</a:t>
            </a:r>
          </a:p>
        </p:txBody>
      </p:sp>
      <p:sp>
        <p:nvSpPr>
          <p:cNvPr id="3" name="İçerik Yer Tutucusu 2">
            <a:extLst>
              <a:ext uri="{FF2B5EF4-FFF2-40B4-BE49-F238E27FC236}">
                <a16:creationId xmlns:a16="http://schemas.microsoft.com/office/drawing/2014/main" id="{724EC4E5-AB8E-CF4F-B2D8-90F7FC9C6B10}"/>
              </a:ext>
            </a:extLst>
          </p:cNvPr>
          <p:cNvSpPr>
            <a:spLocks noGrp="1"/>
          </p:cNvSpPr>
          <p:nvPr>
            <p:ph idx="1"/>
          </p:nvPr>
        </p:nvSpPr>
        <p:spPr>
          <a:xfrm>
            <a:off x="4975572" y="588873"/>
            <a:ext cx="6281873" cy="5248622"/>
          </a:xfrm>
        </p:spPr>
        <p:txBody>
          <a:bodyPr>
            <a:normAutofit fontScale="92500" lnSpcReduction="20000"/>
          </a:bodyPr>
          <a:lstStyle/>
          <a:p>
            <a:pPr algn="just"/>
            <a:r>
              <a:rPr lang="tr-TR"/>
              <a:t>Ellerimi gerektiği gibi nasıl yıkayabilirim?Virüsün ellerinizdeki tüm izlerinden kurtulmanız için sadece suyla çalkalama  ve  ovuşturma  yetmez.Gerçekten  etkili  bir  el  yıkamada  ne  yapılması gerektiği aşağıda adım adım anlatılmaktadır: Ellerimi ne kadar süreyle yıkamalıyım? Ellerinizi en az 20-30 saniye boyunca yıkayın. Aynısı el dezenfektanı için de geçerlidir: en az %60 alkol içeren bir dezenfektan alın ve ellerinizin her yerinin temizlenmesi için 20 saniye süreyle kullanın. Ellerimi yıkadığım suyun sıcak olması gerekir mi ? Hayır, ellerinizi yıkamak için herhangi bir sıcaklıkta su kullanabilirsiniz. Soğuk su da sıcak su da mikropları ve virüsleri öldürmede eşit ölçüde etkilidir. Sabun en önemli hijyen malzemesidir. Adım 1: Ellerinizi akan suyla ıslatın. Adım 2: Ellerinizin tüm yüzeylerine yetecek kadar sabun sürün. Adım 3: Ellerinizin içlerini, arkalarını, parmak aralarını ve tırnak altlarını en az 20 saniye süreyle sabunlayın. Adım 4: Ellerinizi akan suyla durulayın. Adım 5: Temiz bir bez ya da tek kullanımlık havluyla kurulayın.</a:t>
            </a:r>
          </a:p>
        </p:txBody>
      </p:sp>
    </p:spTree>
    <p:extLst>
      <p:ext uri="{BB962C8B-B14F-4D97-AF65-F5344CB8AC3E}">
        <p14:creationId xmlns:p14="http://schemas.microsoft.com/office/powerpoint/2010/main" val="2748817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E668EA-F29D-7247-91E1-62575BA20F52}"/>
              </a:ext>
            </a:extLst>
          </p:cNvPr>
          <p:cNvSpPr>
            <a:spLocks noGrp="1"/>
          </p:cNvSpPr>
          <p:nvPr>
            <p:ph type="title"/>
          </p:nvPr>
        </p:nvSpPr>
        <p:spPr/>
        <p:txBody>
          <a:bodyPr/>
          <a:lstStyle/>
          <a:p>
            <a:r>
              <a:rPr lang="tr-TR"/>
              <a:t>El Yıkama</a:t>
            </a:r>
            <a:br>
              <a:rPr lang="tr-TR"/>
            </a:br>
            <a:r>
              <a:rPr lang="tr-TR"/>
              <a:t>2</a:t>
            </a:r>
          </a:p>
        </p:txBody>
      </p:sp>
      <p:sp>
        <p:nvSpPr>
          <p:cNvPr id="3" name="İçerik Yer Tutucusu 2">
            <a:extLst>
              <a:ext uri="{FF2B5EF4-FFF2-40B4-BE49-F238E27FC236}">
                <a16:creationId xmlns:a16="http://schemas.microsoft.com/office/drawing/2014/main" id="{15A6345C-C7C6-AC4D-A3A5-D6D7E3C01C30}"/>
              </a:ext>
            </a:extLst>
          </p:cNvPr>
          <p:cNvSpPr>
            <a:spLocks noGrp="1"/>
          </p:cNvSpPr>
          <p:nvPr>
            <p:ph idx="1"/>
          </p:nvPr>
        </p:nvSpPr>
        <p:spPr>
          <a:xfrm>
            <a:off x="5011291" y="767467"/>
            <a:ext cx="6281873" cy="5248622"/>
          </a:xfrm>
        </p:spPr>
        <p:txBody>
          <a:bodyPr>
            <a:normAutofit fontScale="85000" lnSpcReduction="10000"/>
          </a:bodyPr>
          <a:lstStyle/>
          <a:p>
            <a:pPr algn="just"/>
            <a:r>
              <a:rPr lang="tr-TR"/>
              <a:t>Ellerimi ne zaman yıkamalıyım? COVID-19’a karşı korunma açısından ellerinizi aşağıdaki zaman ve durumlarda mutlaka yıkamalısınız: •  Burnunuzu temizledikten, öksürdükten ya da hapşırdıktan sonra, •  Toplu taşıma araçlarına bindikten, market veya topluma açık bir mekanda bulunduktan sonra, •  Para dâhil olmak üzere, dışardaki tüm madde ve yüzeylere dokunduktan sonra, •  Hasta bir kişiyle ilgilenmeden önce, ilgilenirken ve ilgilendikten sonra, •  Yemek yedikten önce ve sonra, •  Tuvaleti kullandıktan sonra, •  Evdeki çöplere dokunduktan sonra, •  Hayvanlara ve ev hayvanlarına dokunduktan sonra Ellerini  yıkaması  için  çocuğuma  nasıl  yardımcı  olabilirim? Ellerini  yıkamalarında   çocuklara   bu  işi  kolaylaştırarak  yardımcı   olabilirsiniz,örneğin bir tabure koyarak çocuğun suya ve sabuna kendisinin uzanmasını sağlayabilirsiniz. Ellerimi havluyla mı kurulamam gerekir? Mikroplar yaş  ciltten  daha  kolay  yayıldığından ellerinizi iyice kurutmanız gerekir. Kâğıt havlular ya da temiz bezler başka yüzeylere yayılmalarına fırsat vermeden mikroplardan kurtulmanın en etkili yoludur.</a:t>
            </a:r>
          </a:p>
        </p:txBody>
      </p:sp>
    </p:spTree>
    <p:extLst>
      <p:ext uri="{BB962C8B-B14F-4D97-AF65-F5344CB8AC3E}">
        <p14:creationId xmlns:p14="http://schemas.microsoft.com/office/powerpoint/2010/main" val="27386726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525913E-B548-A148-8D0F-543B89C74AA2}"/>
              </a:ext>
            </a:extLst>
          </p:cNvPr>
          <p:cNvSpPr>
            <a:spLocks noGrp="1"/>
          </p:cNvSpPr>
          <p:nvPr>
            <p:ph type="title"/>
          </p:nvPr>
        </p:nvSpPr>
        <p:spPr/>
        <p:txBody>
          <a:bodyPr/>
          <a:lstStyle/>
          <a:p>
            <a:r>
              <a:rPr lang="tr-TR"/>
              <a:t>Alınacak Tedbirler</a:t>
            </a:r>
          </a:p>
        </p:txBody>
      </p:sp>
      <p:sp>
        <p:nvSpPr>
          <p:cNvPr id="3" name="İçerik Yer Tutucusu 2">
            <a:extLst>
              <a:ext uri="{FF2B5EF4-FFF2-40B4-BE49-F238E27FC236}">
                <a16:creationId xmlns:a16="http://schemas.microsoft.com/office/drawing/2014/main" id="{E9825A9B-1B31-AA4A-A14A-666631E60395}"/>
              </a:ext>
            </a:extLst>
          </p:cNvPr>
          <p:cNvSpPr>
            <a:spLocks noGrp="1"/>
          </p:cNvSpPr>
          <p:nvPr>
            <p:ph idx="1"/>
          </p:nvPr>
        </p:nvSpPr>
        <p:spPr/>
        <p:txBody>
          <a:bodyPr>
            <a:normAutofit fontScale="77500" lnSpcReduction="20000"/>
          </a:bodyPr>
          <a:lstStyle/>
          <a:p>
            <a:pPr algn="just"/>
            <a:r>
              <a:rPr lang="tr-TR"/>
              <a:t>Hangisi  daha  iyi:  el  yıkamak  mı?  el  dezenfektanı  kullanmak  mı?  Genel  olarak,  uygulama  doğru  olduğunda  hem  ellerin  su  ve  sabunla  yıkanması hem de el dezenfektanı çoğu mikrobu ve patojeni öldürmede son derece  etkilidir.  Evinizin  dışındayken  el  dezenfektanı  genellikle  daha uygundur  ancak  masraflı  olabildiği  gibi  acil  durumlarda  bulunamayabilir. Ayrıca  alkollü  el  dezenfektanı  koronavirüsü  öldürse  bile  her  tür  bakteri  ve virüsü öldüremez. Örneğin; norovirus ve rotaviruse karşı görece etkisizdir. Sabun yoksa ne yapmalıyım? Sabun  ve  şebeke  suyu  yoksa  ikinci  seçenek  klorlu  su  ya  da  en  az  %60 alkollü el dezenfektanıdır. Bu yönteme başvurulmuşsa bulduğunuz ilk fırsatta ellerinizi  yıkamanız,  aradan  geçen  süre  içinde  insanlara ve  yüzeylere  dokunmaktan kaçınmanız önemlidir. Koronavirüsün  yayılmasını  durdurmak  açısından  başka  neler  yapabilirim? Hapşırırken ve öksürürken kurallara uyulmalı;  bu sırada ağız ve burun kolunuzun içiyle ya da mendille kapatılmalıdır.  Ardından mendil hemen atılmalı ve elleriniz yıkanmalıdır.  Yüze (ağız, burun, gözler) dokunulmamalıdır.  Sosyal  mesafe  korunmalı,  tokalaşılmamalı,  sarılınmamalı;  gıda  maddeleri, araç ve gereçler, bardak ve havlu gibi eşyalar  ortak kullanılmamalıdır. Nezle  ya  da  grip  gibi  semptomları  olan kişilerle  yakın  temastan  kaçınılmalıdır. Kendinizde ya da çocuğunuzda ateş, öksürük ya da solunum güçlüğü varsa gecikmeden tıbbi yardım için başvurulmalıdır.  Virüsün bulaşmış olabileceği yüzeyler temizlenmeli ve genel yüzeyler daha sık temizlenmelidir. (Özellikle kamusal mekânlardaki)</a:t>
            </a:r>
          </a:p>
        </p:txBody>
      </p:sp>
    </p:spTree>
    <p:extLst>
      <p:ext uri="{BB962C8B-B14F-4D97-AF65-F5344CB8AC3E}">
        <p14:creationId xmlns:p14="http://schemas.microsoft.com/office/powerpoint/2010/main" val="2412295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500CDA-A96A-9B4C-92E8-AA7A920E177F}"/>
              </a:ext>
            </a:extLst>
          </p:cNvPr>
          <p:cNvSpPr>
            <a:spLocks noGrp="1"/>
          </p:cNvSpPr>
          <p:nvPr>
            <p:ph type="title"/>
          </p:nvPr>
        </p:nvSpPr>
        <p:spPr/>
        <p:txBody>
          <a:bodyPr/>
          <a:lstStyle/>
          <a:p>
            <a:r>
              <a:rPr lang="tr-TR"/>
              <a:t>Kaynakça</a:t>
            </a:r>
          </a:p>
        </p:txBody>
      </p:sp>
      <p:sp>
        <p:nvSpPr>
          <p:cNvPr id="3" name="İçerik Yer Tutucusu 2">
            <a:extLst>
              <a:ext uri="{FF2B5EF4-FFF2-40B4-BE49-F238E27FC236}">
                <a16:creationId xmlns:a16="http://schemas.microsoft.com/office/drawing/2014/main" id="{17400B51-8C62-1141-8C1A-FAE5F682E0BB}"/>
              </a:ext>
            </a:extLst>
          </p:cNvPr>
          <p:cNvSpPr>
            <a:spLocks noGrp="1"/>
          </p:cNvSpPr>
          <p:nvPr>
            <p:ph idx="1"/>
          </p:nvPr>
        </p:nvSpPr>
        <p:spPr/>
        <p:txBody>
          <a:bodyPr/>
          <a:lstStyle/>
          <a:p>
            <a:r>
              <a:rPr lang="tr-TR"/>
              <a:t>KAYNAKÇA•   TC. Sağlık Bakanlığı COVID19 Rehberi, 14 Nisan 2020 • TC. MİLLÎ EĞİTİM BAKANLIĞI Özel Öğretim Kurumları Genel Müdürlüğü Koronavirüs Koruma ve Kontrol Önlemleri. Mart 2020</a:t>
            </a:r>
          </a:p>
        </p:txBody>
      </p:sp>
    </p:spTree>
    <p:extLst>
      <p:ext uri="{BB962C8B-B14F-4D97-AF65-F5344CB8AC3E}">
        <p14:creationId xmlns:p14="http://schemas.microsoft.com/office/powerpoint/2010/main" val="594989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1D13F0-AAE7-144A-9E4C-7F8BEDD513E2}"/>
              </a:ext>
            </a:extLst>
          </p:cNvPr>
          <p:cNvSpPr>
            <a:spLocks noGrp="1"/>
          </p:cNvSpPr>
          <p:nvPr>
            <p:ph type="title"/>
          </p:nvPr>
        </p:nvSpPr>
        <p:spPr/>
        <p:txBody>
          <a:bodyPr/>
          <a:lstStyle/>
          <a:p>
            <a:r>
              <a:rPr lang="tr-TR"/>
              <a:t>Giriş</a:t>
            </a:r>
          </a:p>
        </p:txBody>
      </p:sp>
      <p:sp>
        <p:nvSpPr>
          <p:cNvPr id="3" name="İçerik Yer Tutucusu 2">
            <a:extLst>
              <a:ext uri="{FF2B5EF4-FFF2-40B4-BE49-F238E27FC236}">
                <a16:creationId xmlns:a16="http://schemas.microsoft.com/office/drawing/2014/main" id="{E5B5BBC0-B6BE-3D41-9714-0BA565189772}"/>
              </a:ext>
            </a:extLst>
          </p:cNvPr>
          <p:cNvSpPr>
            <a:spLocks noGrp="1"/>
          </p:cNvSpPr>
          <p:nvPr>
            <p:ph idx="1"/>
          </p:nvPr>
        </p:nvSpPr>
        <p:spPr>
          <a:xfrm>
            <a:off x="5279183" y="1418480"/>
            <a:ext cx="6281873" cy="4021040"/>
          </a:xfrm>
        </p:spPr>
        <p:txBody>
          <a:bodyPr>
            <a:normAutofit fontScale="62500" lnSpcReduction="20000"/>
          </a:bodyPr>
          <a:lstStyle/>
          <a:p>
            <a:pPr marL="0" indent="0" algn="just">
              <a:buNone/>
            </a:pPr>
            <a:r>
              <a:rPr lang="tr-TR"/>
              <a:t>Sayın Velilerimiz, Sevgili Çocuklar, Değerli Çalışanlarımız,</a:t>
            </a:r>
          </a:p>
          <a:p>
            <a:pPr marL="0" indent="0" algn="just">
              <a:buNone/>
            </a:pPr>
            <a:r>
              <a:rPr lang="tr-TR"/>
              <a:t> 16 Mart 2020 tarihinden itibaren hepimiz daha önce yaşamadığımız bir süreçle karşılaştık. Dünya genelinde hepimizi etkisi altına alan Covid-19 salgını bizleri hiç alışık olmadığımız bir yaşam biçimiyle  karşı karşıya bıraktı. Bilindiği gibi son günlerde “normalleşme” sürecinin adımları atılmaktadır.  Bu anlamda hepimiz çok özlediğimiz Okullarımıza dönmeyi sabırsızlıkla bekliyoruz. Biliyoruz ve  farkındayız ki  bu sürecin daha önceki “Okula Dönüş” süreçlerinden kendi içerisinde çok farklı anlamları, farklılıkları ve hepimizin üzerine yükleyeceği görev ve sorumlulukları vardır. Bu durum Okul dışı zamanlarda sağlık açısından sizlerin de azami dikkatini gerektirmektedir.Okula Dönüş sürecimizle birlikte en önemli amacımız, hepimizin Okullarımızda mutlu ve sağlıklı zaman geçirmesi ve hep birlikte alacağımız tedbirlerle  psikolojik, fiziksel durumlarımız başta olmak üzere tam bir  “iyi olma hali” ile sınıflarımızda yeniden coşkuyla eğitim-öğretime başlayabilmektir. Öncelikli hedefimiz öğrencilerimiz başta olmak üzere her birimizin sağlığını tehdit edebilecek riskleri ortadan kaldıracak tedbirleri karşılıklı olarak alabilmektir.Bu doküman Okulumuzun hedefleri ve vizyonu doğrultusunda normalleşme sürecinin temel amacı olan güvenli ve sağlıklı Okul İklimini sağlamak amacıyla yapılan ve yapılacak olan çalışmaların genel çerçevesini çizmektedir. Bu süreç kendi içerisinde dinamik bir yapıya sahip olduğundan zaman içerisinde önlem ve tedbirlerimiz de değişiklik gösterebilecek ve bu değişiklikler sizlerle paylaşılacaktır. Hepimizin bu  dokümanda  belirtilen konulara titizlikle uyması, bu sürecin atlatılması, olası risklerin azaltılması ve sağlıklı Okul İkliminin devamlılığının sağlanması açısından büyük önem arz etmektedir. Saygılarımızla.</a:t>
            </a:r>
          </a:p>
        </p:txBody>
      </p:sp>
    </p:spTree>
    <p:extLst>
      <p:ext uri="{BB962C8B-B14F-4D97-AF65-F5344CB8AC3E}">
        <p14:creationId xmlns:p14="http://schemas.microsoft.com/office/powerpoint/2010/main" val="21369074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76BC713-E351-D049-8714-4DB255BB10A0}"/>
              </a:ext>
            </a:extLst>
          </p:cNvPr>
          <p:cNvSpPr>
            <a:spLocks noGrp="1"/>
          </p:cNvSpPr>
          <p:nvPr>
            <p:ph type="title"/>
          </p:nvPr>
        </p:nvSpPr>
        <p:spPr>
          <a:xfrm>
            <a:off x="835053" y="2135612"/>
            <a:ext cx="3498979" cy="2456442"/>
          </a:xfrm>
        </p:spPr>
        <p:txBody>
          <a:bodyPr/>
          <a:lstStyle/>
          <a:p>
            <a:r>
              <a:rPr lang="tr-TR"/>
              <a:t>Kurul Üyeleri</a:t>
            </a:r>
          </a:p>
        </p:txBody>
      </p:sp>
      <p:pic>
        <p:nvPicPr>
          <p:cNvPr id="4" name="Resim 4">
            <a:extLst>
              <a:ext uri="{FF2B5EF4-FFF2-40B4-BE49-F238E27FC236}">
                <a16:creationId xmlns:a16="http://schemas.microsoft.com/office/drawing/2014/main" id="{5F3E4B66-68A8-254A-AFB2-89205BF60D9C}"/>
              </a:ext>
            </a:extLst>
          </p:cNvPr>
          <p:cNvPicPr>
            <a:picLocks noGrp="1" noChangeAspect="1"/>
          </p:cNvPicPr>
          <p:nvPr>
            <p:ph idx="1"/>
          </p:nvPr>
        </p:nvPicPr>
        <p:blipFill>
          <a:blip r:embed="rId2"/>
          <a:stretch>
            <a:fillRect/>
          </a:stretch>
        </p:blipFill>
        <p:spPr>
          <a:xfrm>
            <a:off x="5188744" y="1298575"/>
            <a:ext cx="5962650" cy="3971925"/>
          </a:xfrm>
        </p:spPr>
      </p:pic>
    </p:spTree>
    <p:extLst>
      <p:ext uri="{BB962C8B-B14F-4D97-AF65-F5344CB8AC3E}">
        <p14:creationId xmlns:p14="http://schemas.microsoft.com/office/powerpoint/2010/main" val="1153272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758648-044B-6145-A0BA-926648675321}"/>
              </a:ext>
            </a:extLst>
          </p:cNvPr>
          <p:cNvSpPr>
            <a:spLocks noGrp="1"/>
          </p:cNvSpPr>
          <p:nvPr>
            <p:ph type="title"/>
          </p:nvPr>
        </p:nvSpPr>
        <p:spPr/>
        <p:txBody>
          <a:bodyPr/>
          <a:lstStyle/>
          <a:p>
            <a:r>
              <a:rPr lang="tr-TR"/>
              <a:t>Kurul Üyeleri</a:t>
            </a:r>
          </a:p>
        </p:txBody>
      </p:sp>
      <p:sp>
        <p:nvSpPr>
          <p:cNvPr id="3" name="İçerik Yer Tutucusu 2">
            <a:extLst>
              <a:ext uri="{FF2B5EF4-FFF2-40B4-BE49-F238E27FC236}">
                <a16:creationId xmlns:a16="http://schemas.microsoft.com/office/drawing/2014/main" id="{8EB4CAF4-CA23-814F-BAE7-7D55AC756B12}"/>
              </a:ext>
            </a:extLst>
          </p:cNvPr>
          <p:cNvSpPr>
            <a:spLocks noGrp="1"/>
          </p:cNvSpPr>
          <p:nvPr>
            <p:ph idx="1"/>
          </p:nvPr>
        </p:nvSpPr>
        <p:spPr/>
        <p:txBody>
          <a:bodyPr/>
          <a:lstStyle/>
          <a:p>
            <a:r>
              <a:rPr lang="tr-TR"/>
              <a:t>Okul Müdürü Hasan DURAN</a:t>
            </a:r>
          </a:p>
          <a:p>
            <a:r>
              <a:rPr lang="tr-TR"/>
              <a:t>Okul Müdür Yardımcısı Suat ŞAHİN</a:t>
            </a:r>
          </a:p>
          <a:p>
            <a:r>
              <a:rPr lang="tr-TR"/>
              <a:t>Okul Müdür Yardımcısı Emre SİLAN</a:t>
            </a:r>
          </a:p>
          <a:p>
            <a:r>
              <a:rPr lang="tr-TR"/>
              <a:t>Matematik Öğretmeni Levent ELİBOL</a:t>
            </a:r>
          </a:p>
          <a:p>
            <a:r>
              <a:rPr lang="tr-TR"/>
              <a:t>Fen ve Teknoloji Öğretmeni Samet ÇELİK</a:t>
            </a:r>
          </a:p>
          <a:p>
            <a:r>
              <a:rPr lang="tr-TR"/>
              <a:t>Görsel Sanatlar Öğretmeni Ayça CANBAZ</a:t>
            </a:r>
          </a:p>
          <a:p>
            <a:r>
              <a:rPr lang="tr-TR"/>
              <a:t>Bilişim Teknolojileri Öğretmeni Ayşe OKUMUŞ</a:t>
            </a:r>
          </a:p>
          <a:p>
            <a:r>
              <a:rPr lang="tr-TR"/>
              <a:t>Beden Eğitimi Öğretmeni Menderes KUŞ</a:t>
            </a:r>
          </a:p>
        </p:txBody>
      </p:sp>
    </p:spTree>
    <p:extLst>
      <p:ext uri="{BB962C8B-B14F-4D97-AF65-F5344CB8AC3E}">
        <p14:creationId xmlns:p14="http://schemas.microsoft.com/office/powerpoint/2010/main" val="2102239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81B99E-FDCE-5442-A18D-159B7B403345}"/>
              </a:ext>
            </a:extLst>
          </p:cNvPr>
          <p:cNvSpPr>
            <a:spLocks noGrp="1"/>
          </p:cNvSpPr>
          <p:nvPr>
            <p:ph type="title"/>
          </p:nvPr>
        </p:nvSpPr>
        <p:spPr/>
        <p:txBody>
          <a:bodyPr/>
          <a:lstStyle/>
          <a:p>
            <a:r>
              <a:rPr lang="tr-TR"/>
              <a:t>Amacımız</a:t>
            </a:r>
          </a:p>
        </p:txBody>
      </p:sp>
      <p:graphicFrame>
        <p:nvGraphicFramePr>
          <p:cNvPr id="5" name="Tablo 4">
            <a:extLst>
              <a:ext uri="{FF2B5EF4-FFF2-40B4-BE49-F238E27FC236}">
                <a16:creationId xmlns:a16="http://schemas.microsoft.com/office/drawing/2014/main" id="{2A0794EC-B5A4-0E44-975A-B3FD2F6CAA91}"/>
              </a:ext>
            </a:extLst>
          </p:cNvPr>
          <p:cNvGraphicFramePr/>
          <p:nvPr>
            <p:extLst>
              <p:ext uri="{D42A27DB-BD31-4B8C-83A1-F6EECF244321}">
                <p14:modId xmlns:p14="http://schemas.microsoft.com/office/powerpoint/2010/main" val="3643355291"/>
              </p:ext>
            </p:extLst>
          </p:nvPr>
        </p:nvGraphicFramePr>
        <p:xfrm>
          <a:off x="5248146" y="1364853"/>
          <a:ext cx="6064251" cy="4128293"/>
        </p:xfrm>
        <a:graphic>
          <a:graphicData uri="http://schemas.openxmlformats.org/drawingml/2006/table">
            <a:tbl>
              <a:tblPr>
                <a:tableStyleId>{5C22544A-7EE6-4342-B048-85BDC9FD1C3A}</a:tableStyleId>
              </a:tblPr>
              <a:tblGrid>
                <a:gridCol w="6064251">
                  <a:extLst>
                    <a:ext uri="{9D8B030D-6E8A-4147-A177-3AD203B41FA5}">
                      <a16:colId xmlns:a16="http://schemas.microsoft.com/office/drawing/2014/main" val="942806671"/>
                    </a:ext>
                  </a:extLst>
                </a:gridCol>
              </a:tblGrid>
              <a:tr h="4128293">
                <a:tc>
                  <a:txBody>
                    <a:bodyPr/>
                    <a:lstStyle/>
                    <a:p>
                      <a:pPr algn="just"/>
                      <a:r>
                        <a:rPr lang="tr-TR">
                          <a:effectLst/>
                        </a:rPr>
                        <a:t> Okul Sağlığı ve Güvenliği uygulamaları kapsamında Pandemi sürecinde ve Okula dönüş hazırlıkları sürdürülen aşamada tüm okul bileşenleri ile birlikte öğrenci ve çalışanlar için sağlıklı okul ortamı oluşturma amacı ile Okul Pandemi Kurul’u oluşturulmuştur. Okulumuzda yürütülen Pandemi ve Okula dönüş sürecine ilişkin tüm planlama, uygulama, kontrol etme ve önlem alma aşamalarında gerekli kararları alacak olan kurulun çalışmalarına ilişkin dökümanlar web sayfasında yer alacaktır. Dinamik bir süreçten geçilmesi nedeni ile dökümanlar gerektikçe güncellenecektir.</a:t>
                      </a:r>
                    </a:p>
                  </a:txBody>
                  <a:tcPr marL="47625" marR="47625" marT="47625" marB="47625" anchor="ctr"/>
                </a:tc>
                <a:extLst>
                  <a:ext uri="{0D108BD9-81ED-4DB2-BD59-A6C34878D82A}">
                    <a16:rowId xmlns:a16="http://schemas.microsoft.com/office/drawing/2014/main" val="3645769256"/>
                  </a:ext>
                </a:extLst>
              </a:tr>
            </a:tbl>
          </a:graphicData>
        </a:graphic>
      </p:graphicFrame>
    </p:spTree>
    <p:extLst>
      <p:ext uri="{BB962C8B-B14F-4D97-AF65-F5344CB8AC3E}">
        <p14:creationId xmlns:p14="http://schemas.microsoft.com/office/powerpoint/2010/main" val="2561181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7698953-34B1-1E44-9443-38B0F508F839}"/>
              </a:ext>
            </a:extLst>
          </p:cNvPr>
          <p:cNvSpPr>
            <a:spLocks noGrp="1"/>
          </p:cNvSpPr>
          <p:nvPr>
            <p:ph type="title"/>
          </p:nvPr>
        </p:nvSpPr>
        <p:spPr/>
        <p:txBody>
          <a:bodyPr>
            <a:normAutofit fontScale="90000"/>
          </a:bodyPr>
          <a:lstStyle/>
          <a:p>
            <a:r>
              <a:rPr lang="tr-TR"/>
              <a:t>Okul Yöneticileri ve Öğretmenlerin</a:t>
            </a:r>
            <a:br>
              <a:rPr lang="tr-TR"/>
            </a:br>
            <a:r>
              <a:rPr lang="tr-TR"/>
              <a:t>Sorumluluklar</a:t>
            </a:r>
          </a:p>
        </p:txBody>
      </p:sp>
      <p:sp>
        <p:nvSpPr>
          <p:cNvPr id="3" name="İçerik Yer Tutucusu 2">
            <a:extLst>
              <a:ext uri="{FF2B5EF4-FFF2-40B4-BE49-F238E27FC236}">
                <a16:creationId xmlns:a16="http://schemas.microsoft.com/office/drawing/2014/main" id="{E72F2123-B7D8-0447-8C2B-AB13DED4B5A8}"/>
              </a:ext>
            </a:extLst>
          </p:cNvPr>
          <p:cNvSpPr>
            <a:spLocks noGrp="1"/>
          </p:cNvSpPr>
          <p:nvPr>
            <p:ph idx="1"/>
          </p:nvPr>
        </p:nvSpPr>
        <p:spPr/>
        <p:txBody>
          <a:bodyPr>
            <a:normAutofit fontScale="55000" lnSpcReduction="20000"/>
          </a:bodyPr>
          <a:lstStyle/>
          <a:p>
            <a:pPr marL="0" indent="0">
              <a:buNone/>
            </a:pPr>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          Öğretmenler sorumlu oldukları sınıflarda olası riskli (COVID-19 açısından) öğrencilerin olup olmadığının takibini yapacaktır. Risk taşıyan öğrencilerin bilgisi ilgili müdür yardımcısına iletilecektir. Öğrencinin başkalarıyla teması engellenerek ve ikinci maske de takılarak izolasyon odasına gönderilecektir.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Ortak kullanım alanlarında ve tüm giriş çıkışlarda yönergeler dikkate alınarak hareket edilecektir.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Öğretmen ve yöneticiler tüm alanlarda maske takacaktır.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Ders sırasında yüzü kapatan siperlik veya yüz koruyucular da takabilir. </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Ders anlatırken öğrencilerle en az 1 metrelik mesafe korunacaktır.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Ders öncesinde antiseptik ya da sabunlu su kullanılarak derse başlanacaktır.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Öğrencilerin ders öncesinde antiseptik ya da sabunlu su kullanarak dersliklere giriş yaptıkları takip edilecektir.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Öğrencilerin uygun mesafede oturdukları gözetilerek oturma düzenleri takip edilecektir.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Öğrenciler arasında kırtasiye, kitap, defter paylaşımına izin verilmeyecektir. </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Ders aralarında pencerelerin açılıp dersliklerin en az 5 dakika havalandırılması sağlanacaktır. </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Öğretmenler, öğrencilerin teneffüslerde sosyal mesafeyi koruyarak hareket etmelerini sağlayacak ve gerektiğinde uyarıda bulunacaktır.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Öğretmenler odasında belirlenen oturma yerlerine oturulacaktır.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Bina içinde planlanan yönerge ve işaretlere uygun olarak hareket edecek ve giriş çıkışlarını sağlayacaklardır. </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Okul yöneticileri “El Antiseptikleri ile Hijyenik El Yıkaması” görsellerinin görünen yerlerde asılı olduğundan emin olacak ve öğrencilere sürekli hatırlatmalarda bulunacaktır.</a:t>
            </a:r>
          </a:p>
        </p:txBody>
      </p:sp>
    </p:spTree>
    <p:extLst>
      <p:ext uri="{BB962C8B-B14F-4D97-AF65-F5344CB8AC3E}">
        <p14:creationId xmlns:p14="http://schemas.microsoft.com/office/powerpoint/2010/main" val="922680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B93F65-D836-9549-ACDC-ECB419417F04}"/>
              </a:ext>
            </a:extLst>
          </p:cNvPr>
          <p:cNvSpPr>
            <a:spLocks noGrp="1"/>
          </p:cNvSpPr>
          <p:nvPr>
            <p:ph type="title"/>
          </p:nvPr>
        </p:nvSpPr>
        <p:spPr/>
        <p:txBody>
          <a:bodyPr/>
          <a:lstStyle/>
          <a:p>
            <a:r>
              <a:rPr lang="tr-TR"/>
              <a:t>Öğrenci Sorumlulukları</a:t>
            </a:r>
          </a:p>
        </p:txBody>
      </p:sp>
      <p:sp>
        <p:nvSpPr>
          <p:cNvPr id="3" name="İçerik Yer Tutucusu 2">
            <a:extLst>
              <a:ext uri="{FF2B5EF4-FFF2-40B4-BE49-F238E27FC236}">
                <a16:creationId xmlns:a16="http://schemas.microsoft.com/office/drawing/2014/main" id="{B195B970-ADFE-8047-8E98-DEC6378D8D18}"/>
              </a:ext>
            </a:extLst>
          </p:cNvPr>
          <p:cNvSpPr>
            <a:spLocks noGrp="1"/>
          </p:cNvSpPr>
          <p:nvPr>
            <p:ph idx="1"/>
          </p:nvPr>
        </p:nvSpPr>
        <p:spPr>
          <a:xfrm>
            <a:off x="5082728" y="731749"/>
            <a:ext cx="6281873" cy="5248622"/>
          </a:xfrm>
        </p:spPr>
        <p:txBody>
          <a:bodyPr>
            <a:normAutofit fontScale="62500" lnSpcReduction="20000"/>
          </a:bodyPr>
          <a:lstStyle/>
          <a:p>
            <a:r>
              <a:rPr lang="tr-TR" sz="1800" b="1">
                <a:solidFill>
                  <a:srgbClr val="3C3C3B"/>
                </a:solidFill>
                <a:effectLst/>
                <a:latin typeface="Calibri" panose="020F0502020204030204" pitchFamily="34" charset="0"/>
                <a:ea typeface="Calibri" panose="020F0502020204030204" pitchFamily="34" charset="0"/>
                <a:cs typeface="Calibri" panose="020F0502020204030204" pitchFamily="34" charset="0"/>
              </a:rPr>
              <a:t>ÖĞRENCİLERİN SORUMLULUKLARI:</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Okula maske ile gelinmelidir. Maskeler ağız ve burnu kapatacak şekilde takılmalıdır.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Ortak kullanım alanlarında ve tüm giriş çıkışlarda yönergeler dikkate alınarak hareket edilmelidir.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Derslerde birbirlerinden hiçbir şey alıp vermeyeceklerdir.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Öğrenciler yanlarında yedek maske, su matarası, kırtasiye malzemeleri ve okulda kullanılacaközel eşyalarını getireceklerdir. </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Birbirleri ile temas hâlinde olmayacaklardır.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Herhangi bir sağlık sorunu yaşarlarsa vakit kaybetmeden öğretmenleri veya müdür yardımcılarıyla iletişime geçip durumu sağlık ekibiyle paylaşacaklardır.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Öğrenciler ders öncesinde el hijyen kurallarına uygun olarak dersliklere giriş yapacaklardır. </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Teneffüslerde koridora çıkarken maskeler takılacaktır. Tüm ortak kullanım alanlarında sosyal mesafeye dikkat edilecektir. </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Teneffüs alanlarında işaretli yerler dışında oturulmayacaktır.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Okul içinde yerleştirilmiş tüm uyarılara en üst düzeyde uyum gösterilecektir.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Öğrenciler, kantinde maskeleri takılı olarak sosyal mesafe işaretlerine uygun bir şekilde sırayagireceklerdir.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Kantinde masalara oturmak isteyenler, sosyal mesafeyi dikkate alarak oturacaklardır. </a:t>
            </a:r>
          </a:p>
        </p:txBody>
      </p:sp>
    </p:spTree>
    <p:extLst>
      <p:ext uri="{BB962C8B-B14F-4D97-AF65-F5344CB8AC3E}">
        <p14:creationId xmlns:p14="http://schemas.microsoft.com/office/powerpoint/2010/main" val="2859710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1A47B1-9140-B446-BB8E-548684963D18}"/>
              </a:ext>
            </a:extLst>
          </p:cNvPr>
          <p:cNvSpPr>
            <a:spLocks noGrp="1"/>
          </p:cNvSpPr>
          <p:nvPr>
            <p:ph type="title"/>
          </p:nvPr>
        </p:nvSpPr>
        <p:spPr/>
        <p:txBody>
          <a:bodyPr/>
          <a:lstStyle/>
          <a:p>
            <a:r>
              <a:rPr lang="tr-TR"/>
              <a:t>Veli  Sorumlulukları</a:t>
            </a:r>
          </a:p>
        </p:txBody>
      </p:sp>
      <p:sp>
        <p:nvSpPr>
          <p:cNvPr id="3" name="İçerik Yer Tutucusu 2">
            <a:extLst>
              <a:ext uri="{FF2B5EF4-FFF2-40B4-BE49-F238E27FC236}">
                <a16:creationId xmlns:a16="http://schemas.microsoft.com/office/drawing/2014/main" id="{2D5ADFD2-F345-8B4F-BDC8-DAA19BE0E63A}"/>
              </a:ext>
            </a:extLst>
          </p:cNvPr>
          <p:cNvSpPr>
            <a:spLocks noGrp="1"/>
          </p:cNvSpPr>
          <p:nvPr>
            <p:ph idx="1"/>
          </p:nvPr>
        </p:nvSpPr>
        <p:spPr/>
        <p:txBody>
          <a:bodyPr>
            <a:normAutofit fontScale="55000" lnSpcReduction="20000"/>
          </a:bodyPr>
          <a:lstStyle/>
          <a:p>
            <a:pPr marL="0" indent="0">
              <a:buNone/>
            </a:pPr>
            <a:endParaRPr lang="tr-TR" sz="1800" b="1">
              <a:solidFill>
                <a:srgbClr val="3C3C3B"/>
              </a:solidFill>
              <a:effectLst/>
              <a:latin typeface="Calibri" panose="020F0502020204030204" pitchFamily="34" charset="0"/>
              <a:ea typeface="Calibri" panose="020F0502020204030204" pitchFamily="34" charset="0"/>
              <a:cs typeface="Calibri" panose="020F0502020204030204" pitchFamily="34" charset="0"/>
            </a:endParaRPr>
          </a:p>
          <a:p>
            <a:r>
              <a:rPr lang="tr-TR" sz="1800" b="1">
                <a:solidFill>
                  <a:srgbClr val="3C3C3B"/>
                </a:solidFill>
                <a:effectLst/>
                <a:latin typeface="Calibri" panose="020F0502020204030204" pitchFamily="34" charset="0"/>
                <a:ea typeface="Calibri" panose="020F0502020204030204" pitchFamily="34" charset="0"/>
                <a:cs typeface="Calibri" panose="020F0502020204030204" pitchFamily="34" charset="0"/>
              </a:rPr>
              <a:t>Bu süreci hep birlikte aşabilmek için sıkı tedbirlere, koruyucu önlemlere uymalı ve karşılıklı iletişimde olmalıyız. Riskleri azaltmak için herkes gereken özveriyi göstermek zorundadır. Bu yolda birlikte yürümeliyiz. İlk aşamanın evlerde başladığını unutmamalıyız. </a:t>
            </a:r>
          </a:p>
          <a:p>
            <a:r>
              <a:rPr lang="tr-TR" sz="1800" b="1">
                <a:solidFill>
                  <a:srgbClr val="3C3C3B"/>
                </a:solidFill>
                <a:effectLst/>
                <a:latin typeface="Calibri" panose="020F0502020204030204" pitchFamily="34" charset="0"/>
                <a:ea typeface="Calibri" panose="020F0502020204030204" pitchFamily="34" charset="0"/>
                <a:cs typeface="Calibri" panose="020F0502020204030204" pitchFamily="34" charset="0"/>
              </a:rPr>
              <a:t>Velilerimize süreç içinde bilgilendirme amaçlı bazı sunumlar yapılacaktır. “Sağlık Bakanlığı Salgın Yönetimi ve Çalışma Rehberi” tavsiyesi doğrultusunda hazırlanan “Bilgilendirme Formu ve Taahhütnamesi”nin velilerimiz tarafından imzalanarak müdürlüğe belirlenen zaman içinde teslim etmeleri beklenmektedir.</a:t>
            </a:r>
          </a:p>
          <a:p>
            <a:r>
              <a:rPr lang="tr-TR" sz="1800" b="1">
                <a:solidFill>
                  <a:srgbClr val="3C3C3B"/>
                </a:solidFill>
                <a:effectLst/>
                <a:latin typeface="Calibri" panose="020F0502020204030204" pitchFamily="34" charset="0"/>
                <a:ea typeface="Calibri" panose="020F0502020204030204" pitchFamily="34" charset="0"/>
                <a:cs typeface="Calibri" panose="020F0502020204030204" pitchFamily="34" charset="0"/>
              </a:rPr>
              <a:t>Evde oral vücut sıcaklığını ölçen derece bulundurulmalıdır. Her sabah evden çıkmadan öğrencinin ateşi ölçülmeli ve ateşi 37.8 derece veya üzerinde olan öğrenciler okula gönderilmemelidir.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Okulun belirlediği tüm sağlık uygulamaları takip edilmelidir.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Çocuklarımızın evde ateşi varsa ve üst solunum yollarına (burun tıkanıklığı, burun akıntısı, hapşırma, aksırma gibi) ve alt solunum yollarına (öksürük- genelde kesik ve kuru öksürük beklenir) ait şikâyetler olursa, ishalleri varsa, yaygın kas ve eklem ağrısı varsa, koku-tat almada azalma veya tamamen his kaybı varsa çocuk okula gönderilmez, velisi tarafından servis hostesine ve sınıf öğretmenine bildirilmesi beklenir.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Öğrenciler, yanlarında getirdiği yedek maskesini, su matarasını, kırtasiye malzemelerini, kimseyle paylaşmaması gerektiği konusunda uyarılmalıdır.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Velilerimiz okul içine alınmayacaklardır.</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Olası bir bulaş durumunda tüm aile bireylerinin test sonuçları negatif çıkana kadar öğrenci okula gönderilmez. </a:t>
            </a:r>
          </a:p>
          <a:p>
            <a:r>
              <a:rPr lang="tr-TR" sz="1800" b="1">
                <a:solidFill>
                  <a:srgbClr val="3C3C3B"/>
                </a:solidFill>
                <a:effectLst/>
                <a:latin typeface="Calibri" panose="020F0502020204030204" pitchFamily="34" charset="0"/>
                <a:ea typeface="Calibri" panose="020F0502020204030204" pitchFamily="34" charset="0"/>
                <a:cs typeface="Calibri" panose="020F0502020204030204" pitchFamily="34" charset="0"/>
              </a:rPr>
              <a:t>PCR test sonucunun negatif olduğunu belgeleyen raporla okula dönüş yapılabilir. </a:t>
            </a:r>
          </a:p>
          <a:p>
            <a:pPr lvl="0" fontAlgn="base"/>
            <a:r>
              <a:rPr lang="tr-TR" sz="1800" b="1" u="none" strike="noStrike">
                <a:solidFill>
                  <a:srgbClr val="3C3C3B"/>
                </a:solidFill>
                <a:effectLst/>
                <a:uFill>
                  <a:solidFill>
                    <a:srgbClr val="000000"/>
                  </a:solidFill>
                </a:uFill>
                <a:latin typeface="Calibri" panose="020F0502020204030204" pitchFamily="34" charset="0"/>
                <a:ea typeface="Calibri" panose="020F0502020204030204" pitchFamily="34" charset="0"/>
                <a:cs typeface="Calibri" panose="020F0502020204030204" pitchFamily="34" charset="0"/>
              </a:rPr>
              <a:t>Öğrencinin ateşi 37.8 ve üzerinde ise sağlık kurumuna götürülmeli ve durumu netleşinceye kadar okula gönderilmemelidir. </a:t>
            </a:r>
          </a:p>
        </p:txBody>
      </p:sp>
    </p:spTree>
    <p:extLst>
      <p:ext uri="{BB962C8B-B14F-4D97-AF65-F5344CB8AC3E}">
        <p14:creationId xmlns:p14="http://schemas.microsoft.com/office/powerpoint/2010/main" val="284023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0F04507-AB9E-2545-8293-6E2675A0FE7E}"/>
              </a:ext>
            </a:extLst>
          </p:cNvPr>
          <p:cNvSpPr>
            <a:spLocks noGrp="1"/>
          </p:cNvSpPr>
          <p:nvPr>
            <p:ph type="title"/>
          </p:nvPr>
        </p:nvSpPr>
        <p:spPr/>
        <p:txBody>
          <a:bodyPr/>
          <a:lstStyle/>
          <a:p>
            <a:r>
              <a:rPr lang="tr-TR"/>
              <a:t>Temizlik ve Dezenfeksiyon İşlemleri</a:t>
            </a:r>
          </a:p>
        </p:txBody>
      </p:sp>
      <p:sp>
        <p:nvSpPr>
          <p:cNvPr id="3" name="İçerik Yer Tutucusu 2">
            <a:extLst>
              <a:ext uri="{FF2B5EF4-FFF2-40B4-BE49-F238E27FC236}">
                <a16:creationId xmlns:a16="http://schemas.microsoft.com/office/drawing/2014/main" id="{E4F95B0B-8BA1-C54A-9567-350C2AAFAEB8}"/>
              </a:ext>
            </a:extLst>
          </p:cNvPr>
          <p:cNvSpPr>
            <a:spLocks noGrp="1"/>
          </p:cNvSpPr>
          <p:nvPr>
            <p:ph idx="1"/>
          </p:nvPr>
        </p:nvSpPr>
        <p:spPr>
          <a:xfrm>
            <a:off x="4725541" y="971055"/>
            <a:ext cx="7311678" cy="5248622"/>
          </a:xfrm>
        </p:spPr>
        <p:txBody>
          <a:bodyPr>
            <a:normAutofit/>
          </a:bodyPr>
          <a:lstStyle/>
          <a:p>
            <a:pPr algn="just"/>
            <a:r>
              <a:rPr lang="tr-TR"/>
              <a:t>Temizlik ve dezenfeksiyon işlemleri•  Pandemi başladığı andan itibaren  tüm alanların (iç ve dış) dezenfeksiyonları düzenli aralıklarla yapılmaktadır. Derslik, laboratuvar, atölye, yemekhane vb ortak alanların kapı kolları başta olmak üzere sık kullanılan tüm yüzey ve alanlarının gün içerisinde periyodik olarak dezenfeksiyon işlemleri sağlanacaktır. Bu konu ile ilgili olarak tüm temizlik personeli eğitimden geçirilmiştir. •  Öğrencilerin ortak alanların tamamında sosyal mesafe kuralları başta olmak üzere her türlü hijyen kurallarına uyması amacıyla bilgilendirme afişleri asılmıştır. •  Atıkların uzaklaştırılmasından sorumlu çalışanlar, hijyen kurallarına uymak, kişisel koruyucu malzemelerini kullanmak zorundadır. Bu personel  atık yönetmeliğini uygulamak üzere eğitim almış olup eğitim gerekliliklerini yerine getirmekle yükümlüdür.</a:t>
            </a:r>
          </a:p>
        </p:txBody>
      </p:sp>
    </p:spTree>
    <p:extLst>
      <p:ext uri="{BB962C8B-B14F-4D97-AF65-F5344CB8AC3E}">
        <p14:creationId xmlns:p14="http://schemas.microsoft.com/office/powerpoint/2010/main" val="2208934706"/>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Geniş ekran</PresentationFormat>
  <Slides>15</Slides>
  <Notes>0</Notes>
  <HiddenSlides>0</HiddenSlide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Atlas</vt:lpstr>
      <vt:lpstr>Şehit Hikmet Aktaş Ortaokulu</vt:lpstr>
      <vt:lpstr>Giriş</vt:lpstr>
      <vt:lpstr>Kurul Üyeleri</vt:lpstr>
      <vt:lpstr>Kurul Üyeleri</vt:lpstr>
      <vt:lpstr>Amacımız</vt:lpstr>
      <vt:lpstr>Okul Yöneticileri ve Öğretmenlerin Sorumluluklar</vt:lpstr>
      <vt:lpstr>Öğrenci Sorumlulukları</vt:lpstr>
      <vt:lpstr>Veli  Sorumlulukları</vt:lpstr>
      <vt:lpstr>Temizlik ve Dezenfeksiyon İşlemleri</vt:lpstr>
      <vt:lpstr>Okula Giriş ve Çıkışlar</vt:lpstr>
      <vt:lpstr>Maske Kullanımı</vt:lpstr>
      <vt:lpstr>El Yıkama</vt:lpstr>
      <vt:lpstr>El Yıkama 2</vt:lpstr>
      <vt:lpstr>Alınacak Tedbirler</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Şehit Hikmet Aktaş Ortaokulu</dc:title>
  <dc:creator>Bilinmeyen Kullanıcı</dc:creator>
  <cp:lastModifiedBy>Bilinmeyen Kullanıcı</cp:lastModifiedBy>
  <cp:revision>3</cp:revision>
  <dcterms:created xsi:type="dcterms:W3CDTF">2020-10-19T09:58:13Z</dcterms:created>
  <dcterms:modified xsi:type="dcterms:W3CDTF">2020-10-19T13:12:09Z</dcterms:modified>
</cp:coreProperties>
</file>